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25" r:id="rId2"/>
    <p:sldId id="357" r:id="rId3"/>
    <p:sldId id="359" r:id="rId4"/>
    <p:sldId id="339" r:id="rId5"/>
    <p:sldId id="361" r:id="rId6"/>
    <p:sldId id="365" r:id="rId7"/>
    <p:sldId id="366" r:id="rId8"/>
    <p:sldId id="369" r:id="rId9"/>
    <p:sldId id="367" r:id="rId10"/>
    <p:sldId id="373" r:id="rId11"/>
    <p:sldId id="371" r:id="rId12"/>
    <p:sldId id="372" r:id="rId13"/>
    <p:sldId id="368" r:id="rId14"/>
    <p:sldId id="364" r:id="rId1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17" userDrawn="1">
          <p15:clr>
            <a:srgbClr val="A4A3A4"/>
          </p15:clr>
        </p15:guide>
        <p15:guide id="3" pos="5440" userDrawn="1">
          <p15:clr>
            <a:srgbClr val="A4A3A4"/>
          </p15:clr>
        </p15:guide>
        <p15:guide id="4" orient="horz" pos="32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4A56"/>
    <a:srgbClr val="F89A1E"/>
    <a:srgbClr val="F44F56"/>
    <a:srgbClr val="1C2D37"/>
    <a:srgbClr val="00A7AA"/>
    <a:srgbClr val="0563B8"/>
    <a:srgbClr val="93AFCA"/>
    <a:srgbClr val="008B8E"/>
    <a:srgbClr val="1F9E23"/>
    <a:srgbClr val="394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67" autoAdjust="0"/>
    <p:restoredTop sz="83188"/>
  </p:normalViewPr>
  <p:slideViewPr>
    <p:cSldViewPr>
      <p:cViewPr>
        <p:scale>
          <a:sx n="98" d="100"/>
          <a:sy n="98" d="100"/>
        </p:scale>
        <p:origin x="936" y="328"/>
      </p:cViewPr>
      <p:guideLst>
        <p:guide pos="317"/>
        <p:guide pos="5440"/>
        <p:guide orient="horz" pos="32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52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56263-3964-4F85-8AE9-F8B3257BC532}" type="datetimeFigureOut">
              <a:rPr lang="zh-CN" altLang="en-US" smtClean="0"/>
              <a:t>2017/8/29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6CC9C-DD87-4893-A479-CBABAC3F9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24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6CC9C-DD87-4893-A479-CBABAC3F92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252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6CC9C-DD87-4893-A479-CBABAC3F92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641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6CC9C-DD87-4893-A479-CBABAC3F92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012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6CC9C-DD87-4893-A479-CBABAC3F92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238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6CC9C-DD87-4893-A479-CBABAC3F92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934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6CC9C-DD87-4893-A479-CBABAC3F92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216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6CC9C-DD87-4893-A479-CBABAC3F92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02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6CC9C-DD87-4893-A479-CBABAC3F922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723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03547" y="492037"/>
            <a:ext cx="325753" cy="45720"/>
            <a:chOff x="486593" y="492037"/>
            <a:chExt cx="325753" cy="45720"/>
          </a:xfrm>
        </p:grpSpPr>
        <p:sp>
          <p:nvSpPr>
            <p:cNvPr id="9" name="椭圆 8"/>
            <p:cNvSpPr/>
            <p:nvPr/>
          </p:nvSpPr>
          <p:spPr>
            <a:xfrm>
              <a:off x="486593" y="492037"/>
              <a:ext cx="45720" cy="457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79937" y="492037"/>
              <a:ext cx="45720" cy="457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73281" y="492037"/>
              <a:ext cx="45720" cy="457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66626" y="492037"/>
              <a:ext cx="45720" cy="457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637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27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08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470A5-F3AE-4070-B14D-EE2BD75D7466}" type="datetimeFigureOut">
              <a:rPr lang="zh-CN" altLang="en-US" smtClean="0"/>
              <a:t>2017/8/29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94843-CA14-4A61-ACDA-9737E9EBD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68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jpg"/><Relationship Id="rId12" Type="http://schemas.openxmlformats.org/officeDocument/2006/relationships/image" Target="../media/image15.png"/><Relationship Id="rId13" Type="http://schemas.openxmlformats.org/officeDocument/2006/relationships/image" Target="../media/image16.jpg"/><Relationship Id="rId14" Type="http://schemas.openxmlformats.org/officeDocument/2006/relationships/image" Target="../media/image17.png"/><Relationship Id="rId15" Type="http://schemas.openxmlformats.org/officeDocument/2006/relationships/image" Target="../media/image18.jp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png"/><Relationship Id="rId7" Type="http://schemas.openxmlformats.org/officeDocument/2006/relationships/image" Target="../media/image10.jpg"/><Relationship Id="rId8" Type="http://schemas.openxmlformats.org/officeDocument/2006/relationships/image" Target="../media/image11.png"/><Relationship Id="rId9" Type="http://schemas.openxmlformats.org/officeDocument/2006/relationships/image" Target="../media/image12.jpg"/><Relationship Id="rId10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9215"/>
            <a:ext cx="9144000" cy="515112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103220" y="1995686"/>
            <a:ext cx="49375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rgbClr val="F44F56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DBS Final Report</a:t>
            </a:r>
            <a:endParaRPr lang="en-US" altLang="zh-CN" sz="48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04253" y="2859782"/>
            <a:ext cx="1844011" cy="656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iDBS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summer intern</a:t>
            </a:r>
          </a:p>
          <a:p>
            <a:pPr>
              <a:lnSpc>
                <a:spcPct val="114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Johnny Chen</a:t>
            </a:r>
            <a:endParaRPr lang="en-US" altLang="zh-CN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4366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3491880" y="788153"/>
            <a:ext cx="1404156" cy="3711210"/>
            <a:chOff x="6696236" y="411510"/>
            <a:chExt cx="1404156" cy="3711210"/>
          </a:xfrm>
        </p:grpSpPr>
        <p:sp>
          <p:nvSpPr>
            <p:cNvPr id="4" name="圓角矩形 3"/>
            <p:cNvSpPr/>
            <p:nvPr/>
          </p:nvSpPr>
          <p:spPr>
            <a:xfrm>
              <a:off x="6696236" y="902898"/>
              <a:ext cx="1404156" cy="321982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TW" altLang="en-US" dirty="0"/>
                <a:t>數位</a:t>
              </a:r>
              <a:endParaRPr kumimoji="1" lang="en-US" altLang="zh-TW" dirty="0"/>
            </a:p>
            <a:p>
              <a:r>
                <a:rPr kumimoji="1" lang="zh-TW" altLang="en-US" dirty="0"/>
                <a:t>支付</a:t>
              </a:r>
              <a:endParaRPr kumimoji="1" lang="en-US" altLang="zh-TW" dirty="0"/>
            </a:p>
            <a:p>
              <a:r>
                <a:rPr kumimoji="1" lang="en-US" altLang="zh-TW" dirty="0"/>
                <a:t>AI</a:t>
              </a:r>
            </a:p>
            <a:p>
              <a:r>
                <a:rPr kumimoji="1" lang="en-US" altLang="zh-TW" dirty="0"/>
                <a:t>Fintech</a:t>
              </a:r>
            </a:p>
            <a:p>
              <a:r>
                <a:rPr kumimoji="1" lang="en-US" altLang="zh-TW" dirty="0"/>
                <a:t>Bitcoin</a:t>
              </a:r>
            </a:p>
            <a:p>
              <a:r>
                <a:rPr kumimoji="1" lang="zh-TW" altLang="en-US" dirty="0"/>
                <a:t>比特幣</a:t>
              </a:r>
              <a:endParaRPr kumimoji="1" lang="en-US" altLang="zh-TW" dirty="0"/>
            </a:p>
            <a:p>
              <a:r>
                <a:rPr kumimoji="1" lang="en-US" altLang="zh-TW" dirty="0"/>
                <a:t>NFC</a:t>
              </a:r>
            </a:p>
            <a:p>
              <a:r>
                <a:rPr kumimoji="1" lang="zh-TW" altLang="en-US" dirty="0"/>
                <a:t>區塊鏈</a:t>
              </a:r>
              <a:endParaRPr kumimoji="1" lang="en-US" altLang="zh-TW" dirty="0"/>
            </a:p>
            <a:p>
              <a:r>
                <a:rPr kumimoji="1" lang="en-US" altLang="zh-TW" dirty="0" smtClean="0"/>
                <a:t>Block chain</a:t>
              </a:r>
              <a:endParaRPr kumimoji="1" lang="zh-TW" altLang="en-US" dirty="0"/>
            </a:p>
          </p:txBody>
        </p:sp>
        <p:sp>
          <p:nvSpPr>
            <p:cNvPr id="8" name="剪去同側角落矩形 7"/>
            <p:cNvSpPr/>
            <p:nvPr/>
          </p:nvSpPr>
          <p:spPr>
            <a:xfrm>
              <a:off x="6696236" y="411510"/>
              <a:ext cx="1404156" cy="743416"/>
            </a:xfrm>
            <a:prstGeom prst="snip2Same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 smtClean="0"/>
                <a:t>新聞標題篩選</a:t>
              </a:r>
              <a:endParaRPr kumimoji="1" lang="zh-TW" altLang="en-US" dirty="0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575556" y="1190930"/>
            <a:ext cx="1944216" cy="2726035"/>
            <a:chOff x="1835696" y="902898"/>
            <a:chExt cx="1944216" cy="2726035"/>
          </a:xfrm>
        </p:grpSpPr>
        <p:sp>
          <p:nvSpPr>
            <p:cNvPr id="5" name="圓角矩形 4"/>
            <p:cNvSpPr/>
            <p:nvPr/>
          </p:nvSpPr>
          <p:spPr>
            <a:xfrm>
              <a:off x="1835696" y="1396685"/>
              <a:ext cx="1944216" cy="223224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TW" altLang="en-US" dirty="0"/>
                <a:t>數位金融</a:t>
              </a:r>
              <a:r>
                <a:rPr kumimoji="1" lang="en-US" altLang="zh-TW" dirty="0"/>
                <a:t>OR</a:t>
              </a:r>
            </a:p>
            <a:p>
              <a:r>
                <a:rPr kumimoji="1" lang="zh-TW" altLang="en-US" dirty="0"/>
                <a:t>行動支付</a:t>
              </a:r>
              <a:r>
                <a:rPr kumimoji="1" lang="en-US" altLang="zh-TW" dirty="0"/>
                <a:t>OR</a:t>
              </a:r>
            </a:p>
            <a:p>
              <a:r>
                <a:rPr kumimoji="1" lang="zh-TW" altLang="en-US" dirty="0"/>
                <a:t>第三方支付</a:t>
              </a:r>
              <a:r>
                <a:rPr kumimoji="1" lang="en-US" altLang="zh-TW" dirty="0"/>
                <a:t>OR</a:t>
              </a:r>
            </a:p>
            <a:p>
              <a:r>
                <a:rPr kumimoji="1" lang="zh-TW" altLang="en-US" dirty="0"/>
                <a:t>比特幣</a:t>
              </a:r>
              <a:r>
                <a:rPr kumimoji="1" lang="en-US" altLang="zh-TW" dirty="0"/>
                <a:t>OR</a:t>
              </a:r>
            </a:p>
            <a:p>
              <a:r>
                <a:rPr kumimoji="1" lang="zh-TW" altLang="en-US" dirty="0"/>
                <a:t>區塊鏈</a:t>
              </a:r>
              <a:r>
                <a:rPr kumimoji="1" lang="en-US" altLang="zh-TW" dirty="0"/>
                <a:t>OR</a:t>
              </a:r>
            </a:p>
            <a:p>
              <a:r>
                <a:rPr kumimoji="1" lang="zh-TW" altLang="en-US" dirty="0"/>
                <a:t>金融科技</a:t>
              </a:r>
            </a:p>
          </p:txBody>
        </p:sp>
        <p:sp>
          <p:nvSpPr>
            <p:cNvPr id="10" name="剪去同側角落矩形 9"/>
            <p:cNvSpPr/>
            <p:nvPr/>
          </p:nvSpPr>
          <p:spPr>
            <a:xfrm>
              <a:off x="1835696" y="902898"/>
              <a:ext cx="1944216" cy="768752"/>
            </a:xfrm>
            <a:prstGeom prst="snip2Same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smtClean="0"/>
                <a:t>Google</a:t>
              </a:r>
              <a:r>
                <a:rPr kumimoji="1" lang="zh-TW" altLang="en-US" dirty="0" smtClean="0"/>
                <a:t>關鍵字</a:t>
              </a:r>
              <a:endParaRPr kumimoji="1" lang="en-US" altLang="zh-TW" dirty="0" smtClean="0"/>
            </a:p>
            <a:p>
              <a:pPr algn="ctr"/>
              <a:r>
                <a:rPr kumimoji="1" lang="zh-TW" altLang="en-US" dirty="0" smtClean="0"/>
                <a:t>搜尋</a:t>
              </a:r>
              <a:r>
                <a:rPr kumimoji="1" lang="zh-TW" altLang="en-US" dirty="0" smtClean="0"/>
                <a:t>新聞</a:t>
              </a:r>
              <a:endParaRPr kumimoji="1" lang="zh-TW" altLang="en-US" dirty="0"/>
            </a:p>
          </p:txBody>
        </p:sp>
      </p:grpSp>
      <p:sp>
        <p:nvSpPr>
          <p:cNvPr id="15" name="向右箭號 14"/>
          <p:cNvSpPr/>
          <p:nvPr/>
        </p:nvSpPr>
        <p:spPr>
          <a:xfrm>
            <a:off x="2627784" y="1971350"/>
            <a:ext cx="756084" cy="6840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70%</a:t>
            </a:r>
            <a:endParaRPr kumimoji="1" lang="zh-TW" altLang="en-US" dirty="0"/>
          </a:p>
        </p:txBody>
      </p:sp>
      <p:sp>
        <p:nvSpPr>
          <p:cNvPr id="17" name="向右箭號 16"/>
          <p:cNvSpPr/>
          <p:nvPr/>
        </p:nvSpPr>
        <p:spPr>
          <a:xfrm>
            <a:off x="6876256" y="1851670"/>
            <a:ext cx="900100" cy="1044116"/>
          </a:xfrm>
          <a:prstGeom prst="rightArrow">
            <a:avLst>
              <a:gd name="adj1" fmla="val 46099"/>
              <a:gd name="adj2" fmla="val 2729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5</a:t>
            </a:r>
          </a:p>
          <a:p>
            <a:pPr algn="ctr"/>
            <a:r>
              <a:rPr kumimoji="1" lang="en-US" altLang="zh-TW" dirty="0" smtClean="0"/>
              <a:t>pieces</a:t>
            </a:r>
            <a:endParaRPr kumimoji="1" lang="zh-TW" altLang="en-US" dirty="0"/>
          </a:p>
        </p:txBody>
      </p:sp>
      <p:sp>
        <p:nvSpPr>
          <p:cNvPr id="19" name="圓角矩形 18"/>
          <p:cNvSpPr/>
          <p:nvPr/>
        </p:nvSpPr>
        <p:spPr>
          <a:xfrm>
            <a:off x="7848364" y="2139702"/>
            <a:ext cx="1044116" cy="4874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/>
              <a:t>R</a:t>
            </a:r>
            <a:r>
              <a:rPr kumimoji="1" lang="en-US" altLang="zh-TW" smtClean="0"/>
              <a:t>andom</a:t>
            </a:r>
            <a:endParaRPr kumimoji="1"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98925" y="450705"/>
            <a:ext cx="3114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44F56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News selecting flow</a:t>
            </a:r>
            <a:endParaRPr lang="en-US" altLang="zh-CN" sz="2400" dirty="0">
              <a:solidFill>
                <a:srgbClr val="F44F56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195736" y="4195126"/>
            <a:ext cx="6552728" cy="7200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柏克萊研發</a:t>
            </a:r>
            <a:r>
              <a:rPr kumimoji="1" lang="en-US" altLang="zh-TW" dirty="0">
                <a:solidFill>
                  <a:srgbClr val="FF0000"/>
                </a:solidFill>
              </a:rPr>
              <a:t>AI</a:t>
            </a:r>
            <a:r>
              <a:rPr kumimoji="1" lang="zh-TW" altLang="en-US" dirty="0"/>
              <a:t>加持</a:t>
            </a:r>
            <a:r>
              <a:rPr kumimoji="1" lang="zh-TW" altLang="en-US" dirty="0">
                <a:solidFill>
                  <a:srgbClr val="FF0000"/>
                </a:solidFill>
              </a:rPr>
              <a:t>比特幣</a:t>
            </a:r>
            <a:r>
              <a:rPr kumimoji="1" lang="zh-TW" altLang="en-US" dirty="0"/>
              <a:t>新技術，追蹤人口販賣和性交易犯罪</a:t>
            </a:r>
          </a:p>
        </p:txBody>
      </p:sp>
      <p:sp>
        <p:nvSpPr>
          <p:cNvPr id="24" name="匾額 23"/>
          <p:cNvSpPr/>
          <p:nvPr/>
        </p:nvSpPr>
        <p:spPr>
          <a:xfrm>
            <a:off x="4968044" y="1599642"/>
            <a:ext cx="1764196" cy="1571109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News</a:t>
            </a:r>
          </a:p>
          <a:p>
            <a:pPr algn="ctr"/>
            <a:r>
              <a:rPr kumimoji="1" lang="en-US" altLang="zh-TW" dirty="0"/>
              <a:t>s</a:t>
            </a:r>
            <a:r>
              <a:rPr kumimoji="1" lang="en-US" altLang="zh-TW" dirty="0" smtClean="0"/>
              <a:t>electing</a:t>
            </a:r>
          </a:p>
          <a:p>
            <a:pPr algn="ctr"/>
            <a:r>
              <a:rPr kumimoji="1" lang="en-US" altLang="zh-TW" dirty="0" smtClean="0"/>
              <a:t>rules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227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9788" y="518984"/>
            <a:ext cx="4613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44F56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TW" sz="2400" dirty="0" smtClean="0">
                <a:solidFill>
                  <a:srgbClr val="F44F56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“POSSIBLE”</a:t>
            </a:r>
            <a:r>
              <a:rPr lang="zh-TW" altLang="en-US" sz="2400" dirty="0" smtClean="0">
                <a:solidFill>
                  <a:srgbClr val="F44F56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 smtClean="0">
                <a:solidFill>
                  <a:srgbClr val="F44F56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improvements</a:t>
            </a:r>
            <a:endParaRPr lang="en-US" altLang="zh-CN" sz="2400" dirty="0">
              <a:solidFill>
                <a:srgbClr val="F44F56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425088" y="1575832"/>
            <a:ext cx="45635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More innovation</a:t>
            </a:r>
            <a:endParaRPr lang="en-US" altLang="zh-CN" sz="4000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135253" y="1427752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sz="24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425088" y="3556052"/>
            <a:ext cx="35231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 smtClean="0">
                <a:solidFill>
                  <a:srgbClr val="28333C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Saving time</a:t>
            </a:r>
            <a:endParaRPr lang="en-US" altLang="zh-CN" sz="4000" dirty="0">
              <a:solidFill>
                <a:srgbClr val="28333C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487" y="1103194"/>
            <a:ext cx="1848261" cy="18482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51" y="3068974"/>
            <a:ext cx="2090688" cy="17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995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74209"/>
            <a:ext cx="5812079" cy="397590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矩形 3"/>
          <p:cNvSpPr/>
          <p:nvPr/>
        </p:nvSpPr>
        <p:spPr>
          <a:xfrm>
            <a:off x="399788" y="518984"/>
            <a:ext cx="2975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44F56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Other Applications</a:t>
            </a:r>
            <a:endParaRPr lang="en-US" altLang="zh-CN" sz="2400" dirty="0">
              <a:solidFill>
                <a:srgbClr val="F44F56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15816" y="980649"/>
            <a:ext cx="4016613" cy="35858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DBS- Innovation Briefing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435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563888" y="2103698"/>
            <a:ext cx="194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5400" dirty="0" smtClean="0"/>
              <a:t>Demo!</a:t>
            </a:r>
            <a:endParaRPr kumimoji="1"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6906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1500" y="0"/>
            <a:ext cx="9144000" cy="515112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494875" y="2133570"/>
            <a:ext cx="61542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F44F56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THANKS VERY MUCH</a:t>
            </a:r>
            <a:endParaRPr lang="en-US" altLang="zh-CN" sz="48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99737" y="-15085"/>
            <a:ext cx="1944526" cy="1563154"/>
          </a:xfrm>
          <a:prstGeom prst="rect">
            <a:avLst/>
          </a:prstGeom>
          <a:solidFill>
            <a:srgbClr val="F44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400" b="1" dirty="0"/>
              <a:t>2017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4619103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76522" y="1959682"/>
            <a:ext cx="412955" cy="412955"/>
          </a:xfrm>
          <a:prstGeom prst="rect">
            <a:avLst/>
          </a:prstGeom>
          <a:solidFill>
            <a:srgbClr val="F44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cs typeface="+mn-ea"/>
                <a:sym typeface="+mn-lt"/>
              </a:rPr>
              <a:t>01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6522" y="2854503"/>
            <a:ext cx="412955" cy="412955"/>
          </a:xfrm>
          <a:prstGeom prst="rect">
            <a:avLst/>
          </a:prstGeom>
          <a:solidFill>
            <a:srgbClr val="F44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cs typeface="+mn-ea"/>
                <a:sym typeface="+mn-lt"/>
              </a:rPr>
              <a:t>02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5400" y="1969951"/>
            <a:ext cx="1734386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 smtClean="0">
                <a:solidFill>
                  <a:srgbClr val="F44F56"/>
                </a:solidFill>
                <a:cs typeface="+mn-ea"/>
                <a:sym typeface="+mn-lt"/>
              </a:rPr>
              <a:t>What I</a:t>
            </a:r>
            <a:r>
              <a:rPr lang="en-US" altLang="zh-TW" sz="1500" b="1" dirty="0" smtClean="0">
                <a:solidFill>
                  <a:srgbClr val="F44F56"/>
                </a:solidFill>
                <a:cs typeface="+mn-ea"/>
                <a:sym typeface="+mn-lt"/>
              </a:rPr>
              <a:t>’ve learned?</a:t>
            </a:r>
            <a:r>
              <a:rPr lang="zh-TW" altLang="en-US" sz="1500" b="1" dirty="0" smtClean="0">
                <a:solidFill>
                  <a:srgbClr val="F44F56"/>
                </a:solidFill>
                <a:cs typeface="+mn-ea"/>
                <a:sym typeface="+mn-lt"/>
              </a:rPr>
              <a:t> </a:t>
            </a:r>
            <a:endParaRPr lang="zh-CN" altLang="en-US" sz="1500" b="1" dirty="0">
              <a:solidFill>
                <a:srgbClr val="F44F56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35400" y="2854503"/>
            <a:ext cx="1940147" cy="368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 smtClean="0">
                <a:solidFill>
                  <a:srgbClr val="F44F56"/>
                </a:solidFill>
                <a:cs typeface="+mn-ea"/>
                <a:sym typeface="+mn-lt"/>
              </a:rPr>
              <a:t>Something interesting</a:t>
            </a:r>
            <a:endParaRPr lang="zh-CN" altLang="en-US" sz="1500" b="1" dirty="0">
              <a:solidFill>
                <a:srgbClr val="F44F56"/>
              </a:solidFill>
              <a:cs typeface="+mn-ea"/>
              <a:sym typeface="+mn-lt"/>
            </a:endParaRPr>
          </a:p>
        </p:txBody>
      </p:sp>
      <p:sp>
        <p:nvSpPr>
          <p:cNvPr id="9" name="矩形 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5135400" y="3044982"/>
            <a:ext cx="2580968" cy="230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750" dirty="0" smtClean="0">
                <a:solidFill>
                  <a:schemeClr val="bg1"/>
                </a:solidFill>
                <a:cs typeface="+mn-ea"/>
                <a:sym typeface="+mn-lt"/>
              </a:rPr>
              <a:t>.</a:t>
            </a:r>
            <a:endParaRPr lang="zh-CN" altLang="en-US" sz="7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Oval 65_1"/>
          <p:cNvSpPr/>
          <p:nvPr/>
        </p:nvSpPr>
        <p:spPr>
          <a:xfrm>
            <a:off x="1323110" y="1598144"/>
            <a:ext cx="1925781" cy="1925781"/>
          </a:xfrm>
          <a:prstGeom prst="rect">
            <a:avLst/>
          </a:prstGeom>
          <a:solidFill>
            <a:srgbClr val="F44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3200" dirty="0">
                <a:cs typeface="+mn-ea"/>
                <a:sym typeface="+mn-lt"/>
              </a:rPr>
              <a:t>INDEX</a:t>
            </a:r>
            <a:endParaRPr lang="zh-CN" altLang="en-US" sz="3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83925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9215"/>
            <a:ext cx="9144000" cy="515112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15616" y="1790173"/>
            <a:ext cx="1944526" cy="1563154"/>
          </a:xfrm>
          <a:prstGeom prst="rect">
            <a:avLst/>
          </a:prstGeom>
          <a:solidFill>
            <a:srgbClr val="F44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01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3868" y="2153681"/>
            <a:ext cx="3082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44F56"/>
                </a:solidFill>
                <a:cs typeface="+mn-ea"/>
                <a:sym typeface="+mn-lt"/>
              </a:rPr>
              <a:t>What I</a:t>
            </a:r>
            <a:r>
              <a:rPr lang="en-US" altLang="zh-TW" sz="2800" b="1" dirty="0" smtClean="0">
                <a:solidFill>
                  <a:srgbClr val="F44F56"/>
                </a:solidFill>
                <a:cs typeface="+mn-ea"/>
                <a:sym typeface="+mn-lt"/>
              </a:rPr>
              <a:t>’ve </a:t>
            </a:r>
            <a:r>
              <a:rPr lang="en-US" altLang="zh-TW" sz="2800" b="1" dirty="0">
                <a:solidFill>
                  <a:srgbClr val="F44F56"/>
                </a:solidFill>
                <a:cs typeface="+mn-ea"/>
                <a:sym typeface="+mn-lt"/>
              </a:rPr>
              <a:t>learned</a:t>
            </a:r>
            <a:r>
              <a:rPr lang="zh-TW" altLang="en-US" sz="2800" b="1" dirty="0">
                <a:solidFill>
                  <a:srgbClr val="F44F56"/>
                </a:solidFill>
                <a:cs typeface="+mn-ea"/>
                <a:sym typeface="+mn-lt"/>
              </a:rPr>
              <a:t> </a:t>
            </a:r>
            <a:r>
              <a:rPr lang="en-US" altLang="zh-TW" sz="2700" b="1" dirty="0">
                <a:solidFill>
                  <a:srgbClr val="F44F56"/>
                </a:solidFill>
                <a:sym typeface="+mn-lt"/>
              </a:rPr>
              <a:t>?</a:t>
            </a:r>
            <a:endParaRPr lang="zh-CN" altLang="en-US" sz="2800" b="1" dirty="0">
              <a:solidFill>
                <a:srgbClr val="F44F56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0627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2490" y="524010"/>
            <a:ext cx="3082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F44F56"/>
                </a:solidFill>
                <a:cs typeface="微软雅黑"/>
                <a:sym typeface="+mn-lt"/>
              </a:rPr>
              <a:t>What I</a:t>
            </a:r>
            <a:r>
              <a:rPr lang="en-US" altLang="zh-TW" sz="2800" b="1" dirty="0">
                <a:solidFill>
                  <a:srgbClr val="F44F56"/>
                </a:solidFill>
                <a:cs typeface="微软雅黑"/>
                <a:sym typeface="+mn-lt"/>
              </a:rPr>
              <a:t>’ve learned</a:t>
            </a:r>
            <a:r>
              <a:rPr lang="zh-TW" altLang="en-US" sz="2800" b="1" dirty="0">
                <a:solidFill>
                  <a:srgbClr val="F44F56"/>
                </a:solidFill>
                <a:cs typeface="微软雅黑"/>
                <a:sym typeface="+mn-lt"/>
              </a:rPr>
              <a:t> </a:t>
            </a:r>
            <a:r>
              <a:rPr lang="en-US" altLang="zh-TW" sz="2700" b="1" dirty="0">
                <a:solidFill>
                  <a:srgbClr val="F44F56"/>
                </a:solidFill>
                <a:sym typeface="+mn-lt"/>
              </a:rPr>
              <a:t>?</a:t>
            </a:r>
            <a:endParaRPr lang="zh-CN" altLang="en-US" sz="2800" b="1" dirty="0">
              <a:solidFill>
                <a:srgbClr val="F44F56"/>
              </a:solidFill>
              <a:cs typeface="微软雅黑"/>
              <a:sym typeface="+mn-lt"/>
            </a:endParaRPr>
          </a:p>
        </p:txBody>
      </p:sp>
      <p:grpSp>
        <p:nvGrpSpPr>
          <p:cNvPr id="2048" name="组合 2047"/>
          <p:cNvGrpSpPr/>
          <p:nvPr/>
        </p:nvGrpSpPr>
        <p:grpSpPr>
          <a:xfrm>
            <a:off x="503238" y="1187748"/>
            <a:ext cx="4021008" cy="3028271"/>
            <a:chOff x="503238" y="2074680"/>
            <a:chExt cx="4021008" cy="1687391"/>
          </a:xfrm>
        </p:grpSpPr>
        <p:sp>
          <p:nvSpPr>
            <p:cNvPr id="21" name="矩形 20"/>
            <p:cNvSpPr/>
            <p:nvPr/>
          </p:nvSpPr>
          <p:spPr>
            <a:xfrm>
              <a:off x="503238" y="2074680"/>
              <a:ext cx="4021008" cy="11161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55576" y="2074680"/>
              <a:ext cx="435629" cy="510342"/>
            </a:xfrm>
            <a:prstGeom prst="rect">
              <a:avLst/>
            </a:prstGeom>
            <a:solidFill>
              <a:srgbClr val="F44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469318" y="2361762"/>
              <a:ext cx="2988332" cy="14003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Arial" charset="0"/>
                <a:buChar char="•"/>
              </a:pP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CIF</a:t>
              </a:r>
            </a:p>
            <a:p>
              <a:pPr marL="628650" lvl="1" indent="-171450">
                <a:lnSpc>
                  <a:spcPct val="114000"/>
                </a:lnSpc>
                <a:buFont typeface="Arial" charset="0"/>
                <a:buChar char="•"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Processing flow</a:t>
              </a:r>
            </a:p>
            <a:p>
              <a:pPr marL="628650" lvl="1" indent="-171450">
                <a:lnSpc>
                  <a:spcPct val="114000"/>
                </a:lnSpc>
                <a:buFont typeface="Arial" charset="0"/>
                <a:buChar char="•"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Data migration </a:t>
              </a:r>
              <a:endPara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14000"/>
                </a:lnSpc>
                <a:buFont typeface="Arial" charset="0"/>
                <a:buChar char="•"/>
              </a:pP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ACH</a:t>
              </a:r>
              <a:endPara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  <a:p>
              <a:pPr marL="628650" lvl="2" indent="-171450">
                <a:lnSpc>
                  <a:spcPct val="114000"/>
                </a:lnSpc>
                <a:buFont typeface="Arial" charset="0"/>
                <a:buChar char="•"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Processing flow</a:t>
              </a:r>
            </a:p>
            <a:p>
              <a:pPr marL="171450" indent="-171450">
                <a:lnSpc>
                  <a:spcPct val="114000"/>
                </a:lnSpc>
                <a:buFont typeface="Arial" charset="0"/>
                <a:buChar char="•"/>
              </a:pPr>
              <a:endPara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14000"/>
                </a:lnSpc>
                <a:buFont typeface="Arial" charset="0"/>
                <a:buChar char="•"/>
              </a:pP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14000"/>
                </a:lnSpc>
                <a:buFont typeface="Arial" charset="0"/>
                <a:buChar char="•"/>
              </a:pPr>
              <a:endPara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14000"/>
                </a:lnSpc>
                <a:buFont typeface="Arial" charset="0"/>
                <a:buChar char="•"/>
              </a:pPr>
              <a:endPara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14000"/>
                </a:lnSpc>
                <a:buFont typeface="Arial" charset="0"/>
                <a:buChar char="•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475656" y="2162299"/>
              <a:ext cx="1908212" cy="2057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>
                  <a:solidFill>
                    <a:srgbClr val="28333C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Lantern Project</a:t>
              </a:r>
              <a:endParaRPr lang="en-US" altLang="zh-CN" dirty="0">
                <a:solidFill>
                  <a:srgbClr val="28333C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91864" y="2110085"/>
              <a:ext cx="5760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01</a:t>
              </a:r>
              <a:endPara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49" name="组合 2048"/>
          <p:cNvGrpSpPr/>
          <p:nvPr/>
        </p:nvGrpSpPr>
        <p:grpSpPr>
          <a:xfrm>
            <a:off x="503238" y="3363838"/>
            <a:ext cx="4021008" cy="1280849"/>
            <a:chOff x="503238" y="3363838"/>
            <a:chExt cx="4021008" cy="1280849"/>
          </a:xfrm>
        </p:grpSpPr>
        <p:sp>
          <p:nvSpPr>
            <p:cNvPr id="31" name="矩形 30"/>
            <p:cNvSpPr/>
            <p:nvPr/>
          </p:nvSpPr>
          <p:spPr>
            <a:xfrm>
              <a:off x="503238" y="3363838"/>
              <a:ext cx="4021008" cy="1260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55576" y="3363838"/>
              <a:ext cx="435629" cy="510342"/>
            </a:xfrm>
            <a:prstGeom prst="rect">
              <a:avLst/>
            </a:prstGeom>
            <a:solidFill>
              <a:srgbClr val="697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475656" y="3815614"/>
              <a:ext cx="2988332" cy="829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Arial" charset="0"/>
                <a:buChar char="•"/>
              </a:pPr>
              <a:r>
                <a:rPr lang="en-US" altLang="zh-TW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Building</a:t>
              </a:r>
              <a:r>
                <a:rPr lang="zh-TW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TW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money</a:t>
              </a:r>
              <a:r>
                <a:rPr lang="zh-TW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TW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flow</a:t>
              </a:r>
              <a:r>
                <a:rPr lang="zh-TW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TW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and</a:t>
              </a:r>
              <a:r>
                <a:rPr lang="zh-TW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TW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detecting</a:t>
              </a:r>
              <a:r>
                <a:rPr lang="zh-TW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TW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the</a:t>
              </a:r>
              <a:r>
                <a:rPr lang="zh-TW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TW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potential</a:t>
              </a:r>
              <a:r>
                <a:rPr lang="zh-TW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TW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customers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91864" y="3412515"/>
              <a:ext cx="5760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02</a:t>
              </a:r>
              <a:endPara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475656" y="3426554"/>
            <a:ext cx="1908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8333C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Neo4j</a:t>
            </a:r>
            <a:endParaRPr lang="en-US" altLang="zh-CN" dirty="0">
              <a:solidFill>
                <a:srgbClr val="28333C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2" descr="C:\Users\chingchunchen\Downloads\graph (1).png"/>
          <p:cNvPicPr>
            <a:picLocks noChangeAspect="1" noChangeArrowheads="1"/>
          </p:cNvPicPr>
          <p:nvPr/>
        </p:nvPicPr>
        <p:blipFill>
          <a:blip r:embed="rId3"/>
          <a:srcRect r="66788" b="64846"/>
          <a:stretch>
            <a:fillRect/>
          </a:stretch>
        </p:blipFill>
        <p:spPr bwMode="auto">
          <a:xfrm>
            <a:off x="4776903" y="1181906"/>
            <a:ext cx="3863550" cy="344207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矩形 9"/>
          <p:cNvSpPr/>
          <p:nvPr/>
        </p:nvSpPr>
        <p:spPr>
          <a:xfrm>
            <a:off x="3239" y="0"/>
            <a:ext cx="9142579" cy="5143500"/>
          </a:xfrm>
          <a:prstGeom prst="rect">
            <a:avLst/>
          </a:prstGeom>
          <a:solidFill>
            <a:schemeClr val="dk1">
              <a:alpha val="5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0" name="Picture 2" descr="C:\Users\chingchunchen\Downloads\graph (1).png"/>
          <p:cNvPicPr>
            <a:picLocks noChangeAspect="1" noChangeArrowheads="1"/>
          </p:cNvPicPr>
          <p:nvPr/>
        </p:nvPicPr>
        <p:blipFill>
          <a:blip r:embed="rId3"/>
          <a:srcRect l="12373" t="6527" r="69718" b="73357"/>
          <a:stretch>
            <a:fillRect/>
          </a:stretch>
        </p:blipFill>
        <p:spPr bwMode="auto">
          <a:xfrm>
            <a:off x="2221084" y="267998"/>
            <a:ext cx="4671311" cy="441651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3620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9215"/>
            <a:ext cx="9144000" cy="515112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15616" y="1790173"/>
            <a:ext cx="1944526" cy="1563154"/>
          </a:xfrm>
          <a:prstGeom prst="rect">
            <a:avLst/>
          </a:prstGeom>
          <a:solidFill>
            <a:srgbClr val="F44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02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3868" y="2279943"/>
            <a:ext cx="346191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b="1" dirty="0" smtClean="0">
                <a:solidFill>
                  <a:srgbClr val="F44F56"/>
                </a:solidFill>
              </a:rPr>
              <a:t>Something interesting!</a:t>
            </a:r>
            <a:endParaRPr lang="zh-CN" altLang="en-US" sz="2700" b="1" dirty="0">
              <a:solidFill>
                <a:srgbClr val="F44F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4836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4" y="759396"/>
            <a:ext cx="5987208" cy="41395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759396"/>
            <a:ext cx="5328592" cy="42300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495282" y="297731"/>
            <a:ext cx="5258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44F56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Innovation &amp; Digital Banking News</a:t>
            </a:r>
            <a:endParaRPr lang="en-US" altLang="zh-CN" sz="2400" dirty="0">
              <a:solidFill>
                <a:srgbClr val="F44F56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73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6084168" y="987574"/>
            <a:ext cx="1944526" cy="2898322"/>
            <a:chOff x="6084168" y="987574"/>
            <a:chExt cx="1944526" cy="2898322"/>
          </a:xfrm>
        </p:grpSpPr>
        <p:grpSp>
          <p:nvGrpSpPr>
            <p:cNvPr id="2" name="组合 81"/>
            <p:cNvGrpSpPr/>
            <p:nvPr/>
          </p:nvGrpSpPr>
          <p:grpSpPr>
            <a:xfrm>
              <a:off x="6084168" y="987574"/>
              <a:ext cx="1944526" cy="2898322"/>
              <a:chOff x="2565983" y="1596870"/>
              <a:chExt cx="1944526" cy="2898322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2565983" y="1596870"/>
                <a:ext cx="1944526" cy="2898322"/>
              </a:xfrm>
              <a:prstGeom prst="rect">
                <a:avLst/>
              </a:prstGeom>
              <a:solidFill>
                <a:srgbClr val="F44F5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" name="组合 34"/>
              <p:cNvGrpSpPr/>
              <p:nvPr/>
            </p:nvGrpSpPr>
            <p:grpSpPr>
              <a:xfrm>
                <a:off x="3199780" y="1801960"/>
                <a:ext cx="698127" cy="798234"/>
                <a:chOff x="11864975" y="2498725"/>
                <a:chExt cx="420688" cy="481013"/>
              </a:xfrm>
              <a:solidFill>
                <a:schemeClr val="bg1"/>
              </a:solidFill>
            </p:grpSpPr>
            <p:sp>
              <p:nvSpPr>
                <p:cNvPr id="6" name="Freeform 5"/>
                <p:cNvSpPr>
                  <a:spLocks/>
                </p:cNvSpPr>
                <p:nvPr/>
              </p:nvSpPr>
              <p:spPr bwMode="auto">
                <a:xfrm>
                  <a:off x="11864975" y="2603500"/>
                  <a:ext cx="390525" cy="376238"/>
                </a:xfrm>
                <a:custGeom>
                  <a:avLst/>
                  <a:gdLst>
                    <a:gd name="T0" fmla="*/ 52 w 104"/>
                    <a:gd name="T1" fmla="*/ 100 h 100"/>
                    <a:gd name="T2" fmla="*/ 0 w 104"/>
                    <a:gd name="T3" fmla="*/ 48 h 100"/>
                    <a:gd name="T4" fmla="*/ 32 w 104"/>
                    <a:gd name="T5" fmla="*/ 0 h 100"/>
                    <a:gd name="T6" fmla="*/ 35 w 104"/>
                    <a:gd name="T7" fmla="*/ 7 h 100"/>
                    <a:gd name="T8" fmla="*/ 8 w 104"/>
                    <a:gd name="T9" fmla="*/ 48 h 100"/>
                    <a:gd name="T10" fmla="*/ 52 w 104"/>
                    <a:gd name="T11" fmla="*/ 92 h 100"/>
                    <a:gd name="T12" fmla="*/ 96 w 104"/>
                    <a:gd name="T13" fmla="*/ 52 h 100"/>
                    <a:gd name="T14" fmla="*/ 104 w 104"/>
                    <a:gd name="T15" fmla="*/ 52 h 100"/>
                    <a:gd name="T16" fmla="*/ 52 w 104"/>
                    <a:gd name="T17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4" h="100">
                      <a:moveTo>
                        <a:pt x="52" y="100"/>
                      </a:moveTo>
                      <a:cubicBezTo>
                        <a:pt x="23" y="100"/>
                        <a:pt x="0" y="77"/>
                        <a:pt x="0" y="48"/>
                      </a:cubicBezTo>
                      <a:cubicBezTo>
                        <a:pt x="0" y="27"/>
                        <a:pt x="13" y="8"/>
                        <a:pt x="32" y="0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19" y="14"/>
                        <a:pt x="8" y="30"/>
                        <a:pt x="8" y="48"/>
                      </a:cubicBezTo>
                      <a:cubicBezTo>
                        <a:pt x="8" y="72"/>
                        <a:pt x="28" y="92"/>
                        <a:pt x="52" y="92"/>
                      </a:cubicBezTo>
                      <a:cubicBezTo>
                        <a:pt x="75" y="92"/>
                        <a:pt x="94" y="74"/>
                        <a:pt x="96" y="52"/>
                      </a:cubicBezTo>
                      <a:cubicBezTo>
                        <a:pt x="104" y="52"/>
                        <a:pt x="104" y="52"/>
                        <a:pt x="104" y="52"/>
                      </a:cubicBezTo>
                      <a:cubicBezTo>
                        <a:pt x="102" y="79"/>
                        <a:pt x="79" y="100"/>
                        <a:pt x="52" y="10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" name="Freeform 6"/>
                <p:cNvSpPr>
                  <a:spLocks/>
                </p:cNvSpPr>
                <p:nvPr/>
              </p:nvSpPr>
              <p:spPr bwMode="auto">
                <a:xfrm>
                  <a:off x="12123738" y="2603500"/>
                  <a:ext cx="131763" cy="166688"/>
                </a:xfrm>
                <a:custGeom>
                  <a:avLst/>
                  <a:gdLst>
                    <a:gd name="T0" fmla="*/ 27 w 35"/>
                    <a:gd name="T1" fmla="*/ 44 h 44"/>
                    <a:gd name="T2" fmla="*/ 0 w 35"/>
                    <a:gd name="T3" fmla="*/ 7 h 44"/>
                    <a:gd name="T4" fmla="*/ 3 w 35"/>
                    <a:gd name="T5" fmla="*/ 0 h 44"/>
                    <a:gd name="T6" fmla="*/ 35 w 35"/>
                    <a:gd name="T7" fmla="*/ 44 h 44"/>
                    <a:gd name="T8" fmla="*/ 27 w 35"/>
                    <a:gd name="T9" fmla="*/ 4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4">
                      <a:moveTo>
                        <a:pt x="27" y="44"/>
                      </a:moveTo>
                      <a:cubicBezTo>
                        <a:pt x="25" y="28"/>
                        <a:pt x="15" y="14"/>
                        <a:pt x="0" y="7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1" y="8"/>
                        <a:pt x="33" y="24"/>
                        <a:pt x="35" y="44"/>
                      </a:cubicBezTo>
                      <a:lnTo>
                        <a:pt x="2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" name="Freeform 7"/>
                <p:cNvSpPr>
                  <a:spLocks/>
                </p:cNvSpPr>
                <p:nvPr/>
              </p:nvSpPr>
              <p:spPr bwMode="auto">
                <a:xfrm>
                  <a:off x="11969750" y="2498725"/>
                  <a:ext cx="180975" cy="134938"/>
                </a:xfrm>
                <a:custGeom>
                  <a:avLst/>
                  <a:gdLst>
                    <a:gd name="T0" fmla="*/ 86 w 114"/>
                    <a:gd name="T1" fmla="*/ 85 h 85"/>
                    <a:gd name="T2" fmla="*/ 67 w 114"/>
                    <a:gd name="T3" fmla="*/ 85 h 85"/>
                    <a:gd name="T4" fmla="*/ 67 w 114"/>
                    <a:gd name="T5" fmla="*/ 38 h 85"/>
                    <a:gd name="T6" fmla="*/ 95 w 114"/>
                    <a:gd name="T7" fmla="*/ 38 h 85"/>
                    <a:gd name="T8" fmla="*/ 95 w 114"/>
                    <a:gd name="T9" fmla="*/ 19 h 85"/>
                    <a:gd name="T10" fmla="*/ 19 w 114"/>
                    <a:gd name="T11" fmla="*/ 19 h 85"/>
                    <a:gd name="T12" fmla="*/ 19 w 114"/>
                    <a:gd name="T13" fmla="*/ 38 h 85"/>
                    <a:gd name="T14" fmla="*/ 48 w 114"/>
                    <a:gd name="T15" fmla="*/ 38 h 85"/>
                    <a:gd name="T16" fmla="*/ 48 w 114"/>
                    <a:gd name="T17" fmla="*/ 85 h 85"/>
                    <a:gd name="T18" fmla="*/ 29 w 114"/>
                    <a:gd name="T19" fmla="*/ 85 h 85"/>
                    <a:gd name="T20" fmla="*/ 29 w 114"/>
                    <a:gd name="T21" fmla="*/ 57 h 85"/>
                    <a:gd name="T22" fmla="*/ 0 w 114"/>
                    <a:gd name="T23" fmla="*/ 57 h 85"/>
                    <a:gd name="T24" fmla="*/ 0 w 114"/>
                    <a:gd name="T25" fmla="*/ 0 h 85"/>
                    <a:gd name="T26" fmla="*/ 114 w 114"/>
                    <a:gd name="T27" fmla="*/ 0 h 85"/>
                    <a:gd name="T28" fmla="*/ 114 w 114"/>
                    <a:gd name="T29" fmla="*/ 57 h 85"/>
                    <a:gd name="T30" fmla="*/ 86 w 114"/>
                    <a:gd name="T31" fmla="*/ 57 h 85"/>
                    <a:gd name="T32" fmla="*/ 86 w 114"/>
                    <a:gd name="T33" fmla="*/ 8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4" h="85">
                      <a:moveTo>
                        <a:pt x="86" y="85"/>
                      </a:moveTo>
                      <a:lnTo>
                        <a:pt x="67" y="85"/>
                      </a:lnTo>
                      <a:lnTo>
                        <a:pt x="67" y="38"/>
                      </a:lnTo>
                      <a:lnTo>
                        <a:pt x="95" y="38"/>
                      </a:lnTo>
                      <a:lnTo>
                        <a:pt x="95" y="19"/>
                      </a:lnTo>
                      <a:lnTo>
                        <a:pt x="19" y="19"/>
                      </a:lnTo>
                      <a:lnTo>
                        <a:pt x="19" y="38"/>
                      </a:lnTo>
                      <a:lnTo>
                        <a:pt x="48" y="38"/>
                      </a:lnTo>
                      <a:lnTo>
                        <a:pt x="48" y="85"/>
                      </a:lnTo>
                      <a:lnTo>
                        <a:pt x="29" y="85"/>
                      </a:lnTo>
                      <a:lnTo>
                        <a:pt x="29" y="57"/>
                      </a:lnTo>
                      <a:lnTo>
                        <a:pt x="0" y="57"/>
                      </a:lnTo>
                      <a:lnTo>
                        <a:pt x="0" y="0"/>
                      </a:lnTo>
                      <a:lnTo>
                        <a:pt x="114" y="0"/>
                      </a:lnTo>
                      <a:lnTo>
                        <a:pt x="114" y="57"/>
                      </a:lnTo>
                      <a:lnTo>
                        <a:pt x="86" y="57"/>
                      </a:lnTo>
                      <a:lnTo>
                        <a:pt x="86" y="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" name="Freeform 8"/>
                <p:cNvSpPr>
                  <a:spLocks/>
                </p:cNvSpPr>
                <p:nvPr/>
              </p:nvSpPr>
              <p:spPr bwMode="auto">
                <a:xfrm>
                  <a:off x="12199938" y="2562225"/>
                  <a:ext cx="68263" cy="68263"/>
                </a:xfrm>
                <a:custGeom>
                  <a:avLst/>
                  <a:gdLst>
                    <a:gd name="T0" fmla="*/ 14 w 43"/>
                    <a:gd name="T1" fmla="*/ 43 h 43"/>
                    <a:gd name="T2" fmla="*/ 0 w 43"/>
                    <a:gd name="T3" fmla="*/ 29 h 43"/>
                    <a:gd name="T4" fmla="*/ 28 w 43"/>
                    <a:gd name="T5" fmla="*/ 0 h 43"/>
                    <a:gd name="T6" fmla="*/ 43 w 43"/>
                    <a:gd name="T7" fmla="*/ 15 h 43"/>
                    <a:gd name="T8" fmla="*/ 14 w 43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43">
                      <a:moveTo>
                        <a:pt x="14" y="43"/>
                      </a:moveTo>
                      <a:lnTo>
                        <a:pt x="0" y="29"/>
                      </a:lnTo>
                      <a:lnTo>
                        <a:pt x="28" y="0"/>
                      </a:lnTo>
                      <a:lnTo>
                        <a:pt x="43" y="15"/>
                      </a:lnTo>
                      <a:lnTo>
                        <a:pt x="14" y="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" name="Freeform 9"/>
                <p:cNvSpPr>
                  <a:spLocks/>
                </p:cNvSpPr>
                <p:nvPr/>
              </p:nvSpPr>
              <p:spPr bwMode="auto">
                <a:xfrm>
                  <a:off x="12225338" y="2543175"/>
                  <a:ext cx="60325" cy="60325"/>
                </a:xfrm>
                <a:custGeom>
                  <a:avLst/>
                  <a:gdLst>
                    <a:gd name="T0" fmla="*/ 27 w 38"/>
                    <a:gd name="T1" fmla="*/ 38 h 38"/>
                    <a:gd name="T2" fmla="*/ 0 w 38"/>
                    <a:gd name="T3" fmla="*/ 12 h 38"/>
                    <a:gd name="T4" fmla="*/ 12 w 38"/>
                    <a:gd name="T5" fmla="*/ 0 h 38"/>
                    <a:gd name="T6" fmla="*/ 38 w 38"/>
                    <a:gd name="T7" fmla="*/ 27 h 38"/>
                    <a:gd name="T8" fmla="*/ 27 w 38"/>
                    <a:gd name="T9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27" y="38"/>
                      </a:moveTo>
                      <a:lnTo>
                        <a:pt x="0" y="12"/>
                      </a:lnTo>
                      <a:lnTo>
                        <a:pt x="12" y="0"/>
                      </a:lnTo>
                      <a:lnTo>
                        <a:pt x="38" y="27"/>
                      </a:lnTo>
                      <a:lnTo>
                        <a:pt x="2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" name="Freeform 10"/>
                <p:cNvSpPr>
                  <a:spLocks/>
                </p:cNvSpPr>
                <p:nvPr/>
              </p:nvSpPr>
              <p:spPr bwMode="auto">
                <a:xfrm>
                  <a:off x="12045950" y="2663825"/>
                  <a:ext cx="134938" cy="136525"/>
                </a:xfrm>
                <a:custGeom>
                  <a:avLst/>
                  <a:gdLst>
                    <a:gd name="T0" fmla="*/ 85 w 85"/>
                    <a:gd name="T1" fmla="*/ 86 h 86"/>
                    <a:gd name="T2" fmla="*/ 0 w 85"/>
                    <a:gd name="T3" fmla="*/ 86 h 86"/>
                    <a:gd name="T4" fmla="*/ 0 w 85"/>
                    <a:gd name="T5" fmla="*/ 0 h 86"/>
                    <a:gd name="T6" fmla="*/ 19 w 85"/>
                    <a:gd name="T7" fmla="*/ 0 h 86"/>
                    <a:gd name="T8" fmla="*/ 19 w 85"/>
                    <a:gd name="T9" fmla="*/ 67 h 86"/>
                    <a:gd name="T10" fmla="*/ 85 w 85"/>
                    <a:gd name="T11" fmla="*/ 67 h 86"/>
                    <a:gd name="T12" fmla="*/ 85 w 85"/>
                    <a:gd name="T13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5" h="86">
                      <a:moveTo>
                        <a:pt x="85" y="86"/>
                      </a:moveTo>
                      <a:lnTo>
                        <a:pt x="0" y="86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19" y="67"/>
                      </a:lnTo>
                      <a:lnTo>
                        <a:pt x="85" y="67"/>
                      </a:lnTo>
                      <a:lnTo>
                        <a:pt x="85" y="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5" name="矩形 14"/>
            <p:cNvSpPr/>
            <p:nvPr/>
          </p:nvSpPr>
          <p:spPr>
            <a:xfrm>
              <a:off x="6252039" y="2079128"/>
              <a:ext cx="1752403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4800" dirty="0" smtClean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TW" sz="4800" dirty="0" smtClean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.5</a:t>
              </a:r>
              <a:r>
                <a:rPr lang="en-US" altLang="zh-TW" sz="4800" dirty="0" smtClean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~3</a:t>
              </a:r>
              <a:endParaRPr lang="en-US" altLang="zh-CN" sz="48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4800" dirty="0" err="1" smtClean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hrs</a:t>
              </a:r>
              <a:endParaRPr lang="en-US" altLang="zh-CN" sz="48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96" y="987574"/>
            <a:ext cx="5149468" cy="289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3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/>
          <p:cNvGrpSpPr/>
          <p:nvPr/>
        </p:nvGrpSpPr>
        <p:grpSpPr>
          <a:xfrm>
            <a:off x="6084168" y="987574"/>
            <a:ext cx="1944526" cy="2898322"/>
            <a:chOff x="6084168" y="987574"/>
            <a:chExt cx="1944526" cy="2898322"/>
          </a:xfrm>
        </p:grpSpPr>
        <p:grpSp>
          <p:nvGrpSpPr>
            <p:cNvPr id="19" name="组合 81"/>
            <p:cNvGrpSpPr/>
            <p:nvPr/>
          </p:nvGrpSpPr>
          <p:grpSpPr>
            <a:xfrm>
              <a:off x="6084168" y="987574"/>
              <a:ext cx="1944526" cy="2898322"/>
              <a:chOff x="2565983" y="1596870"/>
              <a:chExt cx="1944526" cy="2898322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2565983" y="1596870"/>
                <a:ext cx="1944526" cy="2898322"/>
              </a:xfrm>
              <a:prstGeom prst="rect">
                <a:avLst/>
              </a:prstGeom>
              <a:solidFill>
                <a:srgbClr val="F44F5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" name="组合 34"/>
              <p:cNvGrpSpPr/>
              <p:nvPr/>
            </p:nvGrpSpPr>
            <p:grpSpPr>
              <a:xfrm>
                <a:off x="3199780" y="1801960"/>
                <a:ext cx="698127" cy="798234"/>
                <a:chOff x="11864975" y="2498725"/>
                <a:chExt cx="420688" cy="481013"/>
              </a:xfrm>
              <a:solidFill>
                <a:schemeClr val="bg1"/>
              </a:solidFill>
            </p:grpSpPr>
            <p:sp>
              <p:nvSpPr>
                <p:cNvPr id="23" name="Freeform 5"/>
                <p:cNvSpPr>
                  <a:spLocks/>
                </p:cNvSpPr>
                <p:nvPr/>
              </p:nvSpPr>
              <p:spPr bwMode="auto">
                <a:xfrm>
                  <a:off x="11864975" y="2603500"/>
                  <a:ext cx="390525" cy="376238"/>
                </a:xfrm>
                <a:custGeom>
                  <a:avLst/>
                  <a:gdLst>
                    <a:gd name="T0" fmla="*/ 52 w 104"/>
                    <a:gd name="T1" fmla="*/ 100 h 100"/>
                    <a:gd name="T2" fmla="*/ 0 w 104"/>
                    <a:gd name="T3" fmla="*/ 48 h 100"/>
                    <a:gd name="T4" fmla="*/ 32 w 104"/>
                    <a:gd name="T5" fmla="*/ 0 h 100"/>
                    <a:gd name="T6" fmla="*/ 35 w 104"/>
                    <a:gd name="T7" fmla="*/ 7 h 100"/>
                    <a:gd name="T8" fmla="*/ 8 w 104"/>
                    <a:gd name="T9" fmla="*/ 48 h 100"/>
                    <a:gd name="T10" fmla="*/ 52 w 104"/>
                    <a:gd name="T11" fmla="*/ 92 h 100"/>
                    <a:gd name="T12" fmla="*/ 96 w 104"/>
                    <a:gd name="T13" fmla="*/ 52 h 100"/>
                    <a:gd name="T14" fmla="*/ 104 w 104"/>
                    <a:gd name="T15" fmla="*/ 52 h 100"/>
                    <a:gd name="T16" fmla="*/ 52 w 104"/>
                    <a:gd name="T17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4" h="100">
                      <a:moveTo>
                        <a:pt x="52" y="100"/>
                      </a:moveTo>
                      <a:cubicBezTo>
                        <a:pt x="23" y="100"/>
                        <a:pt x="0" y="77"/>
                        <a:pt x="0" y="48"/>
                      </a:cubicBezTo>
                      <a:cubicBezTo>
                        <a:pt x="0" y="27"/>
                        <a:pt x="13" y="8"/>
                        <a:pt x="32" y="0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19" y="14"/>
                        <a:pt x="8" y="30"/>
                        <a:pt x="8" y="48"/>
                      </a:cubicBezTo>
                      <a:cubicBezTo>
                        <a:pt x="8" y="72"/>
                        <a:pt x="28" y="92"/>
                        <a:pt x="52" y="92"/>
                      </a:cubicBezTo>
                      <a:cubicBezTo>
                        <a:pt x="75" y="92"/>
                        <a:pt x="94" y="74"/>
                        <a:pt x="96" y="52"/>
                      </a:cubicBezTo>
                      <a:cubicBezTo>
                        <a:pt x="104" y="52"/>
                        <a:pt x="104" y="52"/>
                        <a:pt x="104" y="52"/>
                      </a:cubicBezTo>
                      <a:cubicBezTo>
                        <a:pt x="102" y="79"/>
                        <a:pt x="79" y="100"/>
                        <a:pt x="52" y="10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6"/>
                <p:cNvSpPr>
                  <a:spLocks/>
                </p:cNvSpPr>
                <p:nvPr/>
              </p:nvSpPr>
              <p:spPr bwMode="auto">
                <a:xfrm>
                  <a:off x="12123738" y="2603500"/>
                  <a:ext cx="131763" cy="166688"/>
                </a:xfrm>
                <a:custGeom>
                  <a:avLst/>
                  <a:gdLst>
                    <a:gd name="T0" fmla="*/ 27 w 35"/>
                    <a:gd name="T1" fmla="*/ 44 h 44"/>
                    <a:gd name="T2" fmla="*/ 0 w 35"/>
                    <a:gd name="T3" fmla="*/ 7 h 44"/>
                    <a:gd name="T4" fmla="*/ 3 w 35"/>
                    <a:gd name="T5" fmla="*/ 0 h 44"/>
                    <a:gd name="T6" fmla="*/ 35 w 35"/>
                    <a:gd name="T7" fmla="*/ 44 h 44"/>
                    <a:gd name="T8" fmla="*/ 27 w 35"/>
                    <a:gd name="T9" fmla="*/ 4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4">
                      <a:moveTo>
                        <a:pt x="27" y="44"/>
                      </a:moveTo>
                      <a:cubicBezTo>
                        <a:pt x="25" y="28"/>
                        <a:pt x="15" y="14"/>
                        <a:pt x="0" y="7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1" y="8"/>
                        <a:pt x="33" y="24"/>
                        <a:pt x="35" y="44"/>
                      </a:cubicBezTo>
                      <a:lnTo>
                        <a:pt x="2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7"/>
                <p:cNvSpPr>
                  <a:spLocks/>
                </p:cNvSpPr>
                <p:nvPr/>
              </p:nvSpPr>
              <p:spPr bwMode="auto">
                <a:xfrm>
                  <a:off x="11969750" y="2498725"/>
                  <a:ext cx="180975" cy="134938"/>
                </a:xfrm>
                <a:custGeom>
                  <a:avLst/>
                  <a:gdLst>
                    <a:gd name="T0" fmla="*/ 86 w 114"/>
                    <a:gd name="T1" fmla="*/ 85 h 85"/>
                    <a:gd name="T2" fmla="*/ 67 w 114"/>
                    <a:gd name="T3" fmla="*/ 85 h 85"/>
                    <a:gd name="T4" fmla="*/ 67 w 114"/>
                    <a:gd name="T5" fmla="*/ 38 h 85"/>
                    <a:gd name="T6" fmla="*/ 95 w 114"/>
                    <a:gd name="T7" fmla="*/ 38 h 85"/>
                    <a:gd name="T8" fmla="*/ 95 w 114"/>
                    <a:gd name="T9" fmla="*/ 19 h 85"/>
                    <a:gd name="T10" fmla="*/ 19 w 114"/>
                    <a:gd name="T11" fmla="*/ 19 h 85"/>
                    <a:gd name="T12" fmla="*/ 19 w 114"/>
                    <a:gd name="T13" fmla="*/ 38 h 85"/>
                    <a:gd name="T14" fmla="*/ 48 w 114"/>
                    <a:gd name="T15" fmla="*/ 38 h 85"/>
                    <a:gd name="T16" fmla="*/ 48 w 114"/>
                    <a:gd name="T17" fmla="*/ 85 h 85"/>
                    <a:gd name="T18" fmla="*/ 29 w 114"/>
                    <a:gd name="T19" fmla="*/ 85 h 85"/>
                    <a:gd name="T20" fmla="*/ 29 w 114"/>
                    <a:gd name="T21" fmla="*/ 57 h 85"/>
                    <a:gd name="T22" fmla="*/ 0 w 114"/>
                    <a:gd name="T23" fmla="*/ 57 h 85"/>
                    <a:gd name="T24" fmla="*/ 0 w 114"/>
                    <a:gd name="T25" fmla="*/ 0 h 85"/>
                    <a:gd name="T26" fmla="*/ 114 w 114"/>
                    <a:gd name="T27" fmla="*/ 0 h 85"/>
                    <a:gd name="T28" fmla="*/ 114 w 114"/>
                    <a:gd name="T29" fmla="*/ 57 h 85"/>
                    <a:gd name="T30" fmla="*/ 86 w 114"/>
                    <a:gd name="T31" fmla="*/ 57 h 85"/>
                    <a:gd name="T32" fmla="*/ 86 w 114"/>
                    <a:gd name="T33" fmla="*/ 8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4" h="85">
                      <a:moveTo>
                        <a:pt x="86" y="85"/>
                      </a:moveTo>
                      <a:lnTo>
                        <a:pt x="67" y="85"/>
                      </a:lnTo>
                      <a:lnTo>
                        <a:pt x="67" y="38"/>
                      </a:lnTo>
                      <a:lnTo>
                        <a:pt x="95" y="38"/>
                      </a:lnTo>
                      <a:lnTo>
                        <a:pt x="95" y="19"/>
                      </a:lnTo>
                      <a:lnTo>
                        <a:pt x="19" y="19"/>
                      </a:lnTo>
                      <a:lnTo>
                        <a:pt x="19" y="38"/>
                      </a:lnTo>
                      <a:lnTo>
                        <a:pt x="48" y="38"/>
                      </a:lnTo>
                      <a:lnTo>
                        <a:pt x="48" y="85"/>
                      </a:lnTo>
                      <a:lnTo>
                        <a:pt x="29" y="85"/>
                      </a:lnTo>
                      <a:lnTo>
                        <a:pt x="29" y="57"/>
                      </a:lnTo>
                      <a:lnTo>
                        <a:pt x="0" y="57"/>
                      </a:lnTo>
                      <a:lnTo>
                        <a:pt x="0" y="0"/>
                      </a:lnTo>
                      <a:lnTo>
                        <a:pt x="114" y="0"/>
                      </a:lnTo>
                      <a:lnTo>
                        <a:pt x="114" y="57"/>
                      </a:lnTo>
                      <a:lnTo>
                        <a:pt x="86" y="57"/>
                      </a:lnTo>
                      <a:lnTo>
                        <a:pt x="86" y="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8"/>
                <p:cNvSpPr>
                  <a:spLocks/>
                </p:cNvSpPr>
                <p:nvPr/>
              </p:nvSpPr>
              <p:spPr bwMode="auto">
                <a:xfrm>
                  <a:off x="12199938" y="2562225"/>
                  <a:ext cx="68263" cy="68263"/>
                </a:xfrm>
                <a:custGeom>
                  <a:avLst/>
                  <a:gdLst>
                    <a:gd name="T0" fmla="*/ 14 w 43"/>
                    <a:gd name="T1" fmla="*/ 43 h 43"/>
                    <a:gd name="T2" fmla="*/ 0 w 43"/>
                    <a:gd name="T3" fmla="*/ 29 h 43"/>
                    <a:gd name="T4" fmla="*/ 28 w 43"/>
                    <a:gd name="T5" fmla="*/ 0 h 43"/>
                    <a:gd name="T6" fmla="*/ 43 w 43"/>
                    <a:gd name="T7" fmla="*/ 15 h 43"/>
                    <a:gd name="T8" fmla="*/ 14 w 43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43">
                      <a:moveTo>
                        <a:pt x="14" y="43"/>
                      </a:moveTo>
                      <a:lnTo>
                        <a:pt x="0" y="29"/>
                      </a:lnTo>
                      <a:lnTo>
                        <a:pt x="28" y="0"/>
                      </a:lnTo>
                      <a:lnTo>
                        <a:pt x="43" y="15"/>
                      </a:lnTo>
                      <a:lnTo>
                        <a:pt x="14" y="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9"/>
                <p:cNvSpPr>
                  <a:spLocks/>
                </p:cNvSpPr>
                <p:nvPr/>
              </p:nvSpPr>
              <p:spPr bwMode="auto">
                <a:xfrm>
                  <a:off x="12225338" y="2543175"/>
                  <a:ext cx="60325" cy="60325"/>
                </a:xfrm>
                <a:custGeom>
                  <a:avLst/>
                  <a:gdLst>
                    <a:gd name="T0" fmla="*/ 27 w 38"/>
                    <a:gd name="T1" fmla="*/ 38 h 38"/>
                    <a:gd name="T2" fmla="*/ 0 w 38"/>
                    <a:gd name="T3" fmla="*/ 12 h 38"/>
                    <a:gd name="T4" fmla="*/ 12 w 38"/>
                    <a:gd name="T5" fmla="*/ 0 h 38"/>
                    <a:gd name="T6" fmla="*/ 38 w 38"/>
                    <a:gd name="T7" fmla="*/ 27 h 38"/>
                    <a:gd name="T8" fmla="*/ 27 w 38"/>
                    <a:gd name="T9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27" y="38"/>
                      </a:moveTo>
                      <a:lnTo>
                        <a:pt x="0" y="12"/>
                      </a:lnTo>
                      <a:lnTo>
                        <a:pt x="12" y="0"/>
                      </a:lnTo>
                      <a:lnTo>
                        <a:pt x="38" y="27"/>
                      </a:lnTo>
                      <a:lnTo>
                        <a:pt x="2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0"/>
                <p:cNvSpPr>
                  <a:spLocks/>
                </p:cNvSpPr>
                <p:nvPr/>
              </p:nvSpPr>
              <p:spPr bwMode="auto">
                <a:xfrm>
                  <a:off x="12045950" y="2663825"/>
                  <a:ext cx="134938" cy="136525"/>
                </a:xfrm>
                <a:custGeom>
                  <a:avLst/>
                  <a:gdLst>
                    <a:gd name="T0" fmla="*/ 85 w 85"/>
                    <a:gd name="T1" fmla="*/ 86 h 86"/>
                    <a:gd name="T2" fmla="*/ 0 w 85"/>
                    <a:gd name="T3" fmla="*/ 86 h 86"/>
                    <a:gd name="T4" fmla="*/ 0 w 85"/>
                    <a:gd name="T5" fmla="*/ 0 h 86"/>
                    <a:gd name="T6" fmla="*/ 19 w 85"/>
                    <a:gd name="T7" fmla="*/ 0 h 86"/>
                    <a:gd name="T8" fmla="*/ 19 w 85"/>
                    <a:gd name="T9" fmla="*/ 67 h 86"/>
                    <a:gd name="T10" fmla="*/ 85 w 85"/>
                    <a:gd name="T11" fmla="*/ 67 h 86"/>
                    <a:gd name="T12" fmla="*/ 85 w 85"/>
                    <a:gd name="T13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5" h="86">
                      <a:moveTo>
                        <a:pt x="85" y="86"/>
                      </a:moveTo>
                      <a:lnTo>
                        <a:pt x="0" y="86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19" y="67"/>
                      </a:lnTo>
                      <a:lnTo>
                        <a:pt x="85" y="67"/>
                      </a:lnTo>
                      <a:lnTo>
                        <a:pt x="85" y="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0" name="矩形 19"/>
            <p:cNvSpPr/>
            <p:nvPr/>
          </p:nvSpPr>
          <p:spPr>
            <a:xfrm>
              <a:off x="6252040" y="2079128"/>
              <a:ext cx="1752403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4800" dirty="0" smtClean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1~1.5</a:t>
              </a:r>
              <a:endParaRPr lang="en-US" altLang="zh-CN" sz="48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4800" dirty="0" err="1" smtClean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hrs</a:t>
              </a:r>
              <a:endParaRPr lang="en-US" altLang="zh-CN" sz="48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9" name="圖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96" y="987574"/>
            <a:ext cx="5149468" cy="289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8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117"/>
          <p:cNvGrpSpPr/>
          <p:nvPr/>
        </p:nvGrpSpPr>
        <p:grpSpPr>
          <a:xfrm>
            <a:off x="613229" y="1108069"/>
            <a:ext cx="1547219" cy="2208691"/>
            <a:chOff x="827971" y="1724824"/>
            <a:chExt cx="1547219" cy="2208691"/>
          </a:xfrm>
        </p:grpSpPr>
        <p:sp>
          <p:nvSpPr>
            <p:cNvPr id="14" name="矩形 13"/>
            <p:cNvSpPr/>
            <p:nvPr/>
          </p:nvSpPr>
          <p:spPr>
            <a:xfrm>
              <a:off x="827971" y="3625738"/>
              <a:ext cx="15472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rgbClr val="F44F56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Collecting Data</a:t>
              </a:r>
              <a:endParaRPr lang="en-US" altLang="zh-CN" sz="1400" b="1" dirty="0">
                <a:solidFill>
                  <a:srgbClr val="F44F56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" name="组合 4104"/>
            <p:cNvGrpSpPr/>
            <p:nvPr/>
          </p:nvGrpSpPr>
          <p:grpSpPr>
            <a:xfrm>
              <a:off x="843947" y="1724824"/>
              <a:ext cx="1515265" cy="1515265"/>
              <a:chOff x="722888" y="1724824"/>
              <a:chExt cx="1515265" cy="1515265"/>
            </a:xfrm>
          </p:grpSpPr>
          <p:sp>
            <p:nvSpPr>
              <p:cNvPr id="5" name="椭圆 138"/>
              <p:cNvSpPr/>
              <p:nvPr/>
            </p:nvSpPr>
            <p:spPr>
              <a:xfrm>
                <a:off x="722888" y="1724824"/>
                <a:ext cx="1515265" cy="1515265"/>
              </a:xfrm>
              <a:prstGeom prst="ellipse">
                <a:avLst/>
              </a:prstGeom>
              <a:solidFill>
                <a:srgbClr val="F44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" name="组合 4097"/>
              <p:cNvGrpSpPr/>
              <p:nvPr/>
            </p:nvGrpSpPr>
            <p:grpSpPr>
              <a:xfrm>
                <a:off x="1166760" y="2123534"/>
                <a:ext cx="627520" cy="717845"/>
                <a:chOff x="10856093" y="315913"/>
                <a:chExt cx="419100" cy="479425"/>
              </a:xfrm>
              <a:solidFill>
                <a:schemeClr val="bg1"/>
              </a:solidFill>
            </p:grpSpPr>
            <p:sp>
              <p:nvSpPr>
                <p:cNvPr id="8" name="Freeform 7"/>
                <p:cNvSpPr>
                  <a:spLocks noEditPoints="1"/>
                </p:cNvSpPr>
                <p:nvPr/>
              </p:nvSpPr>
              <p:spPr bwMode="auto">
                <a:xfrm>
                  <a:off x="10856093" y="315913"/>
                  <a:ext cx="330200" cy="419100"/>
                </a:xfrm>
                <a:custGeom>
                  <a:avLst/>
                  <a:gdLst>
                    <a:gd name="T0" fmla="*/ 208 w 208"/>
                    <a:gd name="T1" fmla="*/ 264 h 264"/>
                    <a:gd name="T2" fmla="*/ 0 w 208"/>
                    <a:gd name="T3" fmla="*/ 264 h 264"/>
                    <a:gd name="T4" fmla="*/ 0 w 208"/>
                    <a:gd name="T5" fmla="*/ 0 h 264"/>
                    <a:gd name="T6" fmla="*/ 208 w 208"/>
                    <a:gd name="T7" fmla="*/ 0 h 264"/>
                    <a:gd name="T8" fmla="*/ 208 w 208"/>
                    <a:gd name="T9" fmla="*/ 264 h 264"/>
                    <a:gd name="T10" fmla="*/ 19 w 208"/>
                    <a:gd name="T11" fmla="*/ 245 h 264"/>
                    <a:gd name="T12" fmla="*/ 189 w 208"/>
                    <a:gd name="T13" fmla="*/ 245 h 264"/>
                    <a:gd name="T14" fmla="*/ 189 w 208"/>
                    <a:gd name="T15" fmla="*/ 18 h 264"/>
                    <a:gd name="T16" fmla="*/ 19 w 208"/>
                    <a:gd name="T17" fmla="*/ 18 h 264"/>
                    <a:gd name="T18" fmla="*/ 19 w 208"/>
                    <a:gd name="T19" fmla="*/ 245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64">
                      <a:moveTo>
                        <a:pt x="208" y="264"/>
                      </a:moveTo>
                      <a:lnTo>
                        <a:pt x="0" y="264"/>
                      </a:lnTo>
                      <a:lnTo>
                        <a:pt x="0" y="0"/>
                      </a:lnTo>
                      <a:lnTo>
                        <a:pt x="208" y="0"/>
                      </a:lnTo>
                      <a:lnTo>
                        <a:pt x="208" y="264"/>
                      </a:lnTo>
                      <a:close/>
                      <a:moveTo>
                        <a:pt x="19" y="245"/>
                      </a:moveTo>
                      <a:lnTo>
                        <a:pt x="189" y="245"/>
                      </a:lnTo>
                      <a:lnTo>
                        <a:pt x="189" y="18"/>
                      </a:lnTo>
                      <a:lnTo>
                        <a:pt x="19" y="18"/>
                      </a:lnTo>
                      <a:lnTo>
                        <a:pt x="19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" name="Rectangle 8"/>
                <p:cNvSpPr>
                  <a:spLocks noChangeArrowheads="1"/>
                </p:cNvSpPr>
                <p:nvPr/>
              </p:nvSpPr>
              <p:spPr bwMode="auto">
                <a:xfrm>
                  <a:off x="10930706" y="495301"/>
                  <a:ext cx="179388" cy="30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" name="Rectangle 9"/>
                <p:cNvSpPr>
                  <a:spLocks noChangeArrowheads="1"/>
                </p:cNvSpPr>
                <p:nvPr/>
              </p:nvSpPr>
              <p:spPr bwMode="auto">
                <a:xfrm>
                  <a:off x="10930706" y="555626"/>
                  <a:ext cx="179388" cy="30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" name="Rectangle 10"/>
                <p:cNvSpPr>
                  <a:spLocks noChangeArrowheads="1"/>
                </p:cNvSpPr>
                <p:nvPr/>
              </p:nvSpPr>
              <p:spPr bwMode="auto">
                <a:xfrm>
                  <a:off x="10930706" y="615951"/>
                  <a:ext cx="179388" cy="28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" name="Rectangle 11"/>
                <p:cNvSpPr>
                  <a:spLocks noChangeArrowheads="1"/>
                </p:cNvSpPr>
                <p:nvPr/>
              </p:nvSpPr>
              <p:spPr bwMode="auto">
                <a:xfrm>
                  <a:off x="10930706" y="434975"/>
                  <a:ext cx="90488" cy="30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" name="Freeform 12"/>
                <p:cNvSpPr>
                  <a:spLocks/>
                </p:cNvSpPr>
                <p:nvPr/>
              </p:nvSpPr>
              <p:spPr bwMode="auto">
                <a:xfrm>
                  <a:off x="10960868" y="374650"/>
                  <a:ext cx="314325" cy="420688"/>
                </a:xfrm>
                <a:custGeom>
                  <a:avLst/>
                  <a:gdLst>
                    <a:gd name="T0" fmla="*/ 198 w 198"/>
                    <a:gd name="T1" fmla="*/ 265 h 265"/>
                    <a:gd name="T2" fmla="*/ 0 w 198"/>
                    <a:gd name="T3" fmla="*/ 265 h 265"/>
                    <a:gd name="T4" fmla="*/ 0 w 198"/>
                    <a:gd name="T5" fmla="*/ 246 h 265"/>
                    <a:gd name="T6" fmla="*/ 179 w 198"/>
                    <a:gd name="T7" fmla="*/ 246 h 265"/>
                    <a:gd name="T8" fmla="*/ 179 w 198"/>
                    <a:gd name="T9" fmla="*/ 19 h 265"/>
                    <a:gd name="T10" fmla="*/ 160 w 198"/>
                    <a:gd name="T11" fmla="*/ 19 h 265"/>
                    <a:gd name="T12" fmla="*/ 160 w 198"/>
                    <a:gd name="T13" fmla="*/ 0 h 265"/>
                    <a:gd name="T14" fmla="*/ 198 w 198"/>
                    <a:gd name="T15" fmla="*/ 0 h 265"/>
                    <a:gd name="T16" fmla="*/ 198 w 198"/>
                    <a:gd name="T17" fmla="*/ 265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8" h="265">
                      <a:moveTo>
                        <a:pt x="198" y="265"/>
                      </a:moveTo>
                      <a:lnTo>
                        <a:pt x="0" y="265"/>
                      </a:lnTo>
                      <a:lnTo>
                        <a:pt x="0" y="246"/>
                      </a:lnTo>
                      <a:lnTo>
                        <a:pt x="179" y="246"/>
                      </a:lnTo>
                      <a:lnTo>
                        <a:pt x="179" y="19"/>
                      </a:lnTo>
                      <a:lnTo>
                        <a:pt x="160" y="19"/>
                      </a:lnTo>
                      <a:lnTo>
                        <a:pt x="160" y="0"/>
                      </a:lnTo>
                      <a:lnTo>
                        <a:pt x="198" y="0"/>
                      </a:lnTo>
                      <a:lnTo>
                        <a:pt x="198" y="26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" name="椭圆 4103"/>
              <p:cNvSpPr/>
              <p:nvPr/>
            </p:nvSpPr>
            <p:spPr>
              <a:xfrm>
                <a:off x="764952" y="1766888"/>
                <a:ext cx="1431136" cy="1431136"/>
              </a:xfrm>
              <a:prstGeom prst="ellipse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" name="组合 4116"/>
          <p:cNvGrpSpPr/>
          <p:nvPr/>
        </p:nvGrpSpPr>
        <p:grpSpPr>
          <a:xfrm>
            <a:off x="3792668" y="1132734"/>
            <a:ext cx="1515265" cy="2208691"/>
            <a:chOff x="2669370" y="1724824"/>
            <a:chExt cx="1515265" cy="2208691"/>
          </a:xfrm>
        </p:grpSpPr>
        <p:grpSp>
          <p:nvGrpSpPr>
            <p:cNvPr id="17" name="组合 4106"/>
            <p:cNvGrpSpPr/>
            <p:nvPr/>
          </p:nvGrpSpPr>
          <p:grpSpPr>
            <a:xfrm>
              <a:off x="2669370" y="1724824"/>
              <a:ext cx="1515265" cy="1515265"/>
              <a:chOff x="2626235" y="1724824"/>
              <a:chExt cx="1515265" cy="1515265"/>
            </a:xfrm>
          </p:grpSpPr>
          <p:sp>
            <p:nvSpPr>
              <p:cNvPr id="21" name="椭圆 144"/>
              <p:cNvSpPr/>
              <p:nvPr/>
            </p:nvSpPr>
            <p:spPr>
              <a:xfrm>
                <a:off x="2626235" y="1724824"/>
                <a:ext cx="1515265" cy="1515265"/>
              </a:xfrm>
              <a:prstGeom prst="ellipse">
                <a:avLst/>
              </a:prstGeom>
              <a:solidFill>
                <a:srgbClr val="394A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Freeform 13"/>
              <p:cNvSpPr>
                <a:spLocks/>
              </p:cNvSpPr>
              <p:nvPr/>
            </p:nvSpPr>
            <p:spPr bwMode="auto">
              <a:xfrm>
                <a:off x="3023756" y="2146114"/>
                <a:ext cx="720223" cy="672684"/>
              </a:xfrm>
              <a:custGeom>
                <a:avLst/>
                <a:gdLst>
                  <a:gd name="T0" fmla="*/ 40 w 128"/>
                  <a:gd name="T1" fmla="*/ 120 h 120"/>
                  <a:gd name="T2" fmla="*/ 12 w 128"/>
                  <a:gd name="T3" fmla="*/ 108 h 120"/>
                  <a:gd name="T4" fmla="*/ 0 w 128"/>
                  <a:gd name="T5" fmla="*/ 80 h 120"/>
                  <a:gd name="T6" fmla="*/ 12 w 128"/>
                  <a:gd name="T7" fmla="*/ 52 h 120"/>
                  <a:gd name="T8" fmla="*/ 58 w 128"/>
                  <a:gd name="T9" fmla="*/ 2 h 120"/>
                  <a:gd name="T10" fmla="*/ 64 w 128"/>
                  <a:gd name="T11" fmla="*/ 8 h 120"/>
                  <a:gd name="T12" fmla="*/ 17 w 128"/>
                  <a:gd name="T13" fmla="*/ 57 h 120"/>
                  <a:gd name="T14" fmla="*/ 8 w 128"/>
                  <a:gd name="T15" fmla="*/ 80 h 120"/>
                  <a:gd name="T16" fmla="*/ 17 w 128"/>
                  <a:gd name="T17" fmla="*/ 103 h 120"/>
                  <a:gd name="T18" fmla="*/ 40 w 128"/>
                  <a:gd name="T19" fmla="*/ 112 h 120"/>
                  <a:gd name="T20" fmla="*/ 63 w 128"/>
                  <a:gd name="T21" fmla="*/ 103 h 120"/>
                  <a:gd name="T22" fmla="*/ 113 w 128"/>
                  <a:gd name="T23" fmla="*/ 49 h 120"/>
                  <a:gd name="T24" fmla="*/ 120 w 128"/>
                  <a:gd name="T25" fmla="*/ 32 h 120"/>
                  <a:gd name="T26" fmla="*/ 113 w 128"/>
                  <a:gd name="T27" fmla="*/ 15 h 120"/>
                  <a:gd name="T28" fmla="*/ 96 w 128"/>
                  <a:gd name="T29" fmla="*/ 8 h 120"/>
                  <a:gd name="T30" fmla="*/ 79 w 128"/>
                  <a:gd name="T31" fmla="*/ 15 h 120"/>
                  <a:gd name="T32" fmla="*/ 29 w 128"/>
                  <a:gd name="T33" fmla="*/ 69 h 120"/>
                  <a:gd name="T34" fmla="*/ 29 w 128"/>
                  <a:gd name="T35" fmla="*/ 91 h 120"/>
                  <a:gd name="T36" fmla="*/ 40 w 128"/>
                  <a:gd name="T37" fmla="*/ 96 h 120"/>
                  <a:gd name="T38" fmla="*/ 40 w 128"/>
                  <a:gd name="T39" fmla="*/ 96 h 120"/>
                  <a:gd name="T40" fmla="*/ 51 w 128"/>
                  <a:gd name="T41" fmla="*/ 91 h 120"/>
                  <a:gd name="T42" fmla="*/ 100 w 128"/>
                  <a:gd name="T43" fmla="*/ 41 h 120"/>
                  <a:gd name="T44" fmla="*/ 105 w 128"/>
                  <a:gd name="T45" fmla="*/ 47 h 120"/>
                  <a:gd name="T46" fmla="*/ 57 w 128"/>
                  <a:gd name="T47" fmla="*/ 97 h 120"/>
                  <a:gd name="T48" fmla="*/ 40 w 128"/>
                  <a:gd name="T49" fmla="*/ 104 h 120"/>
                  <a:gd name="T50" fmla="*/ 40 w 128"/>
                  <a:gd name="T51" fmla="*/ 104 h 120"/>
                  <a:gd name="T52" fmla="*/ 23 w 128"/>
                  <a:gd name="T53" fmla="*/ 97 h 120"/>
                  <a:gd name="T54" fmla="*/ 23 w 128"/>
                  <a:gd name="T55" fmla="*/ 63 h 120"/>
                  <a:gd name="T56" fmla="*/ 73 w 128"/>
                  <a:gd name="T57" fmla="*/ 9 h 120"/>
                  <a:gd name="T58" fmla="*/ 96 w 128"/>
                  <a:gd name="T59" fmla="*/ 0 h 120"/>
                  <a:gd name="T60" fmla="*/ 119 w 128"/>
                  <a:gd name="T61" fmla="*/ 9 h 120"/>
                  <a:gd name="T62" fmla="*/ 128 w 128"/>
                  <a:gd name="T63" fmla="*/ 32 h 120"/>
                  <a:gd name="T64" fmla="*/ 119 w 128"/>
                  <a:gd name="T65" fmla="*/ 55 h 120"/>
                  <a:gd name="T66" fmla="*/ 68 w 128"/>
                  <a:gd name="T67" fmla="*/ 108 h 120"/>
                  <a:gd name="T68" fmla="*/ 40 w 128"/>
                  <a:gd name="T6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" h="120">
                    <a:moveTo>
                      <a:pt x="40" y="120"/>
                    </a:moveTo>
                    <a:cubicBezTo>
                      <a:pt x="29" y="120"/>
                      <a:pt x="19" y="116"/>
                      <a:pt x="12" y="108"/>
                    </a:cubicBezTo>
                    <a:cubicBezTo>
                      <a:pt x="4" y="101"/>
                      <a:pt x="0" y="91"/>
                      <a:pt x="0" y="80"/>
                    </a:cubicBezTo>
                    <a:cubicBezTo>
                      <a:pt x="0" y="69"/>
                      <a:pt x="4" y="59"/>
                      <a:pt x="12" y="5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1" y="63"/>
                      <a:pt x="8" y="71"/>
                      <a:pt x="8" y="80"/>
                    </a:cubicBezTo>
                    <a:cubicBezTo>
                      <a:pt x="8" y="89"/>
                      <a:pt x="11" y="97"/>
                      <a:pt x="17" y="103"/>
                    </a:cubicBezTo>
                    <a:cubicBezTo>
                      <a:pt x="23" y="109"/>
                      <a:pt x="31" y="112"/>
                      <a:pt x="40" y="112"/>
                    </a:cubicBezTo>
                    <a:cubicBezTo>
                      <a:pt x="49" y="112"/>
                      <a:pt x="57" y="109"/>
                      <a:pt x="63" y="103"/>
                    </a:cubicBezTo>
                    <a:cubicBezTo>
                      <a:pt x="113" y="49"/>
                      <a:pt x="113" y="49"/>
                      <a:pt x="113" y="49"/>
                    </a:cubicBezTo>
                    <a:cubicBezTo>
                      <a:pt x="118" y="44"/>
                      <a:pt x="120" y="38"/>
                      <a:pt x="120" y="32"/>
                    </a:cubicBezTo>
                    <a:cubicBezTo>
                      <a:pt x="120" y="26"/>
                      <a:pt x="118" y="20"/>
                      <a:pt x="113" y="15"/>
                    </a:cubicBezTo>
                    <a:cubicBezTo>
                      <a:pt x="108" y="10"/>
                      <a:pt x="102" y="8"/>
                      <a:pt x="96" y="8"/>
                    </a:cubicBezTo>
                    <a:cubicBezTo>
                      <a:pt x="90" y="8"/>
                      <a:pt x="84" y="10"/>
                      <a:pt x="79" y="15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22" y="75"/>
                      <a:pt x="22" y="85"/>
                      <a:pt x="29" y="91"/>
                    </a:cubicBezTo>
                    <a:cubicBezTo>
                      <a:pt x="32" y="94"/>
                      <a:pt x="36" y="96"/>
                      <a:pt x="40" y="96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4" y="96"/>
                      <a:pt x="48" y="94"/>
                      <a:pt x="51" y="91"/>
                    </a:cubicBezTo>
                    <a:cubicBezTo>
                      <a:pt x="100" y="41"/>
                      <a:pt x="100" y="41"/>
                      <a:pt x="100" y="41"/>
                    </a:cubicBezTo>
                    <a:cubicBezTo>
                      <a:pt x="105" y="47"/>
                      <a:pt x="105" y="47"/>
                      <a:pt x="105" y="47"/>
                    </a:cubicBezTo>
                    <a:cubicBezTo>
                      <a:pt x="57" y="97"/>
                      <a:pt x="57" y="97"/>
                      <a:pt x="57" y="97"/>
                    </a:cubicBezTo>
                    <a:cubicBezTo>
                      <a:pt x="52" y="102"/>
                      <a:pt x="46" y="104"/>
                      <a:pt x="40" y="104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34" y="104"/>
                      <a:pt x="28" y="102"/>
                      <a:pt x="23" y="97"/>
                    </a:cubicBezTo>
                    <a:cubicBezTo>
                      <a:pt x="14" y="88"/>
                      <a:pt x="14" y="72"/>
                      <a:pt x="23" y="63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9" y="3"/>
                      <a:pt x="87" y="0"/>
                      <a:pt x="96" y="0"/>
                    </a:cubicBezTo>
                    <a:cubicBezTo>
                      <a:pt x="105" y="0"/>
                      <a:pt x="113" y="3"/>
                      <a:pt x="119" y="9"/>
                    </a:cubicBezTo>
                    <a:cubicBezTo>
                      <a:pt x="125" y="15"/>
                      <a:pt x="128" y="23"/>
                      <a:pt x="128" y="32"/>
                    </a:cubicBezTo>
                    <a:cubicBezTo>
                      <a:pt x="128" y="41"/>
                      <a:pt x="125" y="49"/>
                      <a:pt x="119" y="55"/>
                    </a:cubicBezTo>
                    <a:cubicBezTo>
                      <a:pt x="68" y="108"/>
                      <a:pt x="68" y="108"/>
                      <a:pt x="68" y="108"/>
                    </a:cubicBezTo>
                    <a:cubicBezTo>
                      <a:pt x="61" y="116"/>
                      <a:pt x="51" y="120"/>
                      <a:pt x="40" y="1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椭圆 182"/>
              <p:cNvSpPr/>
              <p:nvPr/>
            </p:nvSpPr>
            <p:spPr>
              <a:xfrm>
                <a:off x="2668299" y="1766888"/>
                <a:ext cx="1431136" cy="1431136"/>
              </a:xfrm>
              <a:prstGeom prst="ellipse">
                <a:avLst/>
              </a:prstGeom>
              <a:noFill/>
              <a:ln w="12700">
                <a:solidFill>
                  <a:srgbClr val="2833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2738353" y="3625738"/>
              <a:ext cx="13773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rgbClr val="394A56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Inserting data</a:t>
              </a:r>
              <a:endParaRPr lang="en-US" altLang="zh-CN" sz="1400" b="1" dirty="0">
                <a:solidFill>
                  <a:srgbClr val="394A56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070256"/>
            <a:ext cx="1675018" cy="1675018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6876036" y="3015154"/>
            <a:ext cx="16754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F89A1E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Wrap to an email</a:t>
            </a:r>
            <a:endParaRPr lang="en-US" altLang="zh-CN" sz="1400" b="1" dirty="0">
              <a:solidFill>
                <a:srgbClr val="F89A1E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1354343" y="2799855"/>
            <a:ext cx="216024" cy="19925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4442288" y="2799855"/>
            <a:ext cx="216024" cy="19925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605752" y="2819659"/>
            <a:ext cx="216024" cy="19925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直線接點 34"/>
          <p:cNvCxnSpPr>
            <a:stCxn id="29" idx="6"/>
            <a:endCxn id="30" idx="2"/>
          </p:cNvCxnSpPr>
          <p:nvPr/>
        </p:nvCxnSpPr>
        <p:spPr>
          <a:xfrm>
            <a:off x="1570367" y="2899483"/>
            <a:ext cx="287192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stCxn id="30" idx="6"/>
            <a:endCxn id="31" idx="2"/>
          </p:cNvCxnSpPr>
          <p:nvPr/>
        </p:nvCxnSpPr>
        <p:spPr>
          <a:xfrm>
            <a:off x="4658312" y="2899483"/>
            <a:ext cx="2947440" cy="198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98925" y="450705"/>
            <a:ext cx="2137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44F56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Working Flow</a:t>
            </a:r>
            <a:endParaRPr lang="en-US" altLang="zh-CN" sz="2400" dirty="0">
              <a:solidFill>
                <a:srgbClr val="F44F56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" y="4272631"/>
            <a:ext cx="518757" cy="3458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576" y="3851245"/>
            <a:ext cx="435184" cy="43518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95" y="4360417"/>
            <a:ext cx="509348" cy="2665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6" y="3702409"/>
            <a:ext cx="458951" cy="4589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708" y="3314684"/>
            <a:ext cx="488229" cy="48822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708" y="4360417"/>
            <a:ext cx="475083" cy="2915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76" y="4430891"/>
            <a:ext cx="503648" cy="2542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683" y="3322931"/>
            <a:ext cx="502357" cy="5023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44" y="3863207"/>
            <a:ext cx="507380" cy="50738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" y="3822327"/>
            <a:ext cx="464102" cy="4641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90" y="3341425"/>
            <a:ext cx="508174" cy="41225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314684"/>
            <a:ext cx="629820" cy="2771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0" name="文字方塊 59"/>
          <p:cNvSpPr txBox="1"/>
          <p:nvPr/>
        </p:nvSpPr>
        <p:spPr>
          <a:xfrm>
            <a:off x="3353526" y="3341425"/>
            <a:ext cx="2946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TW" dirty="0" smtClean="0">
                <a:solidFill>
                  <a:srgbClr val="394A56"/>
                </a:solidFill>
              </a:rPr>
              <a:t>Insert</a:t>
            </a:r>
            <a:r>
              <a:rPr kumimoji="1" lang="zh-TW" altLang="en-US" dirty="0" smtClean="0">
                <a:solidFill>
                  <a:srgbClr val="394A56"/>
                </a:solidFill>
              </a:rPr>
              <a:t> </a:t>
            </a:r>
            <a:r>
              <a:rPr kumimoji="1" lang="en-US" altLang="zh-TW" dirty="0" smtClean="0">
                <a:solidFill>
                  <a:srgbClr val="394A56"/>
                </a:solidFill>
              </a:rPr>
              <a:t>background</a:t>
            </a:r>
            <a:r>
              <a:rPr kumimoji="1" lang="zh-TW" altLang="en-US" dirty="0" smtClean="0">
                <a:solidFill>
                  <a:srgbClr val="394A56"/>
                </a:solidFill>
              </a:rPr>
              <a:t> </a:t>
            </a:r>
            <a:r>
              <a:rPr kumimoji="1" lang="en-US" altLang="zh-TW" dirty="0" smtClean="0">
                <a:solidFill>
                  <a:srgbClr val="394A56"/>
                </a:solidFill>
              </a:rPr>
              <a:t>images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TW" dirty="0" smtClean="0">
                <a:solidFill>
                  <a:srgbClr val="394A56"/>
                </a:solidFill>
              </a:rPr>
              <a:t>Insert content (title, URL, content) with default format</a:t>
            </a:r>
          </a:p>
          <a:p>
            <a:pPr marL="285750" indent="-285750">
              <a:buFont typeface="Arial" charset="0"/>
              <a:buChar char="•"/>
            </a:pPr>
            <a:endParaRPr kumimoji="1" lang="zh-TW" altLang="en-US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6336196" y="3276729"/>
            <a:ext cx="29164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TW" dirty="0">
                <a:solidFill>
                  <a:srgbClr val="394A56"/>
                </a:solidFill>
              </a:rPr>
              <a:t>Automatically Manipulate </a:t>
            </a:r>
            <a:r>
              <a:rPr kumimoji="1" lang="en-US" altLang="zh-TW" dirty="0" smtClean="0">
                <a:solidFill>
                  <a:srgbClr val="394A56"/>
                </a:solidFill>
              </a:rPr>
              <a:t>Outlook</a:t>
            </a:r>
            <a:endParaRPr kumimoji="1" lang="en-US" altLang="zh-TW" dirty="0">
              <a:solidFill>
                <a:srgbClr val="394A56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TW" dirty="0" smtClean="0">
                <a:solidFill>
                  <a:srgbClr val="394A56"/>
                </a:solidFill>
              </a:rPr>
              <a:t>add E-mail title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TW" dirty="0" smtClean="0">
                <a:solidFill>
                  <a:srgbClr val="394A56"/>
                </a:solidFill>
              </a:rPr>
              <a:t>add recipients</a:t>
            </a:r>
          </a:p>
          <a:p>
            <a:pPr marL="742950" lvl="1" indent="-285750">
              <a:buFont typeface="Arial" charset="0"/>
              <a:buChar char="•"/>
            </a:pPr>
            <a:endParaRPr kumimoji="1" lang="en-US" altLang="zh-TW" dirty="0" smtClean="0">
              <a:solidFill>
                <a:srgbClr val="394A56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endParaRPr kumimoji="1" lang="en-US" altLang="zh-TW" dirty="0" smtClean="0">
              <a:solidFill>
                <a:srgbClr val="394A56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endParaRPr kumimoji="1" lang="en-US" altLang="zh-TW" dirty="0">
              <a:solidFill>
                <a:srgbClr val="394A56"/>
              </a:solidFill>
            </a:endParaRPr>
          </a:p>
        </p:txBody>
      </p:sp>
      <p:cxnSp>
        <p:nvCxnSpPr>
          <p:cNvPr id="15" name="直線接點 14"/>
          <p:cNvCxnSpPr>
            <a:stCxn id="30" idx="6"/>
          </p:cNvCxnSpPr>
          <p:nvPr/>
        </p:nvCxnSpPr>
        <p:spPr>
          <a:xfrm flipV="1">
            <a:off x="4658312" y="2499742"/>
            <a:ext cx="649621" cy="39974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5306326" y="2503419"/>
            <a:ext cx="38019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184" y="2142834"/>
            <a:ext cx="1375025" cy="4909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663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 animBg="1"/>
      <p:bldP spid="30" grpId="0" animBg="1"/>
      <p:bldP spid="31" grpId="0" animBg="1"/>
      <p:bldP spid="60" grpId="0"/>
      <p:bldP spid="62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4735</TotalTime>
  <Words>188</Words>
  <Application>Microsoft Macintosh PowerPoint</Application>
  <PresentationFormat>如螢幕大小 (16:9)</PresentationFormat>
  <Paragraphs>85</Paragraphs>
  <Slides>14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Calibri</vt:lpstr>
      <vt:lpstr>Century Gothic</vt:lpstr>
      <vt:lpstr>宋体</vt:lpstr>
      <vt:lpstr>微软雅黑</vt:lpstr>
      <vt:lpstr>新細明體</vt:lpstr>
      <vt:lpstr>Arial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yh</dc:creator>
  <cp:lastModifiedBy>Microsoft Office 使用者</cp:lastModifiedBy>
  <cp:revision>139</cp:revision>
  <dcterms:created xsi:type="dcterms:W3CDTF">2014-08-01T07:00:40Z</dcterms:created>
  <dcterms:modified xsi:type="dcterms:W3CDTF">2017-08-30T02:01:21Z</dcterms:modified>
</cp:coreProperties>
</file>